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1" r:id="rId2"/>
    <p:sldId id="258" r:id="rId3"/>
    <p:sldId id="267" r:id="rId4"/>
    <p:sldId id="259" r:id="rId5"/>
    <p:sldId id="261" r:id="rId6"/>
    <p:sldId id="272" r:id="rId7"/>
    <p:sldId id="273" r:id="rId8"/>
    <p:sldId id="276" r:id="rId9"/>
    <p:sldId id="262" r:id="rId10"/>
    <p:sldId id="264" r:id="rId11"/>
    <p:sldId id="268" r:id="rId12"/>
    <p:sldId id="275" r:id="rId13"/>
    <p:sldId id="269" r:id="rId14"/>
    <p:sldId id="274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1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49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400"/>
            </a:pPr>
            <a:r>
              <a:rPr lang="ru-RU" sz="1400" dirty="0" smtClean="0"/>
              <a:t>Знаете ли вы теорему Виета?</a:t>
            </a:r>
            <a:endParaRPr lang="ru-RU" sz="1400" dirty="0"/>
          </a:p>
        </c:rich>
      </c:tx>
      <c:layout/>
    </c:title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Знаю и применяю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Взрослые жители села</c:v>
                </c:pt>
                <c:pt idx="1">
                  <c:v>Ученики 8-9 классов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</c:v>
                </c:pt>
                <c:pt idx="1">
                  <c:v>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Знаю, но не применяю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Взрослые жители села</c:v>
                </c:pt>
                <c:pt idx="1">
                  <c:v>Ученики 8-9 классов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помню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Взрослые жители села</c:v>
                </c:pt>
                <c:pt idx="1">
                  <c:v>Ученики 8-9 классов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20</c:v>
                </c:pt>
                <c:pt idx="1">
                  <c:v>0</c:v>
                </c:pt>
              </c:numCache>
            </c:numRef>
          </c:val>
        </c:ser>
        <c:gapWidth val="75"/>
        <c:overlap val="100"/>
        <c:axId val="45049344"/>
        <c:axId val="45050880"/>
      </c:barChart>
      <c:catAx>
        <c:axId val="4504934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45050880"/>
        <c:crosses val="autoZero"/>
        <c:auto val="1"/>
        <c:lblAlgn val="ctr"/>
        <c:lblOffset val="100"/>
      </c:catAx>
      <c:valAx>
        <c:axId val="4505088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/>
            </a:pPr>
            <a:endParaRPr lang="ru-RU"/>
          </a:p>
        </c:txPr>
        <c:crossAx val="4504934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EDF9DD27-20B7-4FD9-9D6B-0A40D0BA2AFA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6DD5C2EE-1C0A-433D-BF23-716092AF37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780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9DD27-20B7-4FD9-9D6B-0A40D0BA2AFA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C2EE-1C0A-433D-BF23-716092AF37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3741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9DD27-20B7-4FD9-9D6B-0A40D0BA2AFA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C2EE-1C0A-433D-BF23-716092AF37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07298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9DD27-20B7-4FD9-9D6B-0A40D0BA2AFA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C2EE-1C0A-433D-BF23-716092AF37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5342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9DD27-20B7-4FD9-9D6B-0A40D0BA2AFA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C2EE-1C0A-433D-BF23-716092AF37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8278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9DD27-20B7-4FD9-9D6B-0A40D0BA2AFA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C2EE-1C0A-433D-BF23-716092AF37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3473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9DD27-20B7-4FD9-9D6B-0A40D0BA2AFA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C2EE-1C0A-433D-BF23-716092AF37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83473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9DD27-20B7-4FD9-9D6B-0A40D0BA2AFA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C2EE-1C0A-433D-BF23-716092AF37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65763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9DD27-20B7-4FD9-9D6B-0A40D0BA2AFA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C2EE-1C0A-433D-BF23-716092AF37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3598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9DD27-20B7-4FD9-9D6B-0A40D0BA2AFA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C2EE-1C0A-433D-BF23-716092AF37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61199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9DD27-20B7-4FD9-9D6B-0A40D0BA2AFA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C2EE-1C0A-433D-BF23-716092AF37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6378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9DD27-20B7-4FD9-9D6B-0A40D0BA2AFA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C2EE-1C0A-433D-BF23-716092AF37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0143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9DD27-20B7-4FD9-9D6B-0A40D0BA2AFA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C2EE-1C0A-433D-BF23-716092AF37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5327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9DD27-20B7-4FD9-9D6B-0A40D0BA2AFA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C2EE-1C0A-433D-BF23-716092AF37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2809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9DD27-20B7-4FD9-9D6B-0A40D0BA2AFA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C2EE-1C0A-433D-BF23-716092AF37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6774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9DD27-20B7-4FD9-9D6B-0A40D0BA2AFA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C2EE-1C0A-433D-BF23-716092AF37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1739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9DD27-20B7-4FD9-9D6B-0A40D0BA2AFA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C2EE-1C0A-433D-BF23-716092AF37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1644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DF9DD27-20B7-4FD9-9D6B-0A40D0BA2AFA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D5C2EE-1C0A-433D-BF23-716092AF37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95253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ProNadja@rambler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toronline.ru/blog/ispolzovanie-teoremy-vieta" TargetMode="External"/><Relationship Id="rId2" Type="http://schemas.openxmlformats.org/officeDocument/2006/relationships/hyperlink" Target="https://yandex.ru/images/search?tex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u.wikipedia.org/" TargetMode="External"/><Relationship Id="rId4" Type="http://schemas.openxmlformats.org/officeDocument/2006/relationships/hyperlink" Target="http://fb.ru/article/214119/otets-algebryi-matematik-fransua-vie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61427" y="1414732"/>
            <a:ext cx="8534400" cy="1752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Исследовательская работа на тему:</a:t>
            </a:r>
          </a:p>
          <a:p>
            <a:pPr algn="ctr"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ФранСуА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Виет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5124" name="TextBox 6"/>
          <p:cNvSpPr txBox="1">
            <a:spLocks noChangeArrowheads="1"/>
          </p:cNvSpPr>
          <p:nvPr/>
        </p:nvSpPr>
        <p:spPr bwMode="auto">
          <a:xfrm>
            <a:off x="3556001" y="3733801"/>
            <a:ext cx="507036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/>
              <a:t>Выполнил:</a:t>
            </a:r>
            <a:endParaRPr lang="ru-RU" dirty="0"/>
          </a:p>
          <a:p>
            <a:r>
              <a:rPr lang="ru-RU" b="1" dirty="0" smtClean="0"/>
              <a:t>Кудряшов Иван</a:t>
            </a:r>
            <a:endParaRPr lang="ru-RU" dirty="0"/>
          </a:p>
          <a:p>
            <a:r>
              <a:rPr lang="ru-RU" dirty="0" smtClean="0"/>
              <a:t>ученик 8 </a:t>
            </a:r>
            <a:r>
              <a:rPr lang="ru-RU" dirty="0"/>
              <a:t>класса </a:t>
            </a:r>
          </a:p>
          <a:p>
            <a:r>
              <a:rPr lang="ru-RU" dirty="0"/>
              <a:t>МОУ «ООШ </a:t>
            </a:r>
            <a:r>
              <a:rPr lang="ru-RU" dirty="0" err="1"/>
              <a:t>с.Раевка</a:t>
            </a:r>
            <a:r>
              <a:rPr lang="ru-RU" dirty="0"/>
              <a:t>» </a:t>
            </a:r>
            <a:r>
              <a:rPr lang="ru-RU" dirty="0" err="1"/>
              <a:t>Ивантеевского</a:t>
            </a:r>
            <a:r>
              <a:rPr lang="ru-RU" dirty="0"/>
              <a:t> района</a:t>
            </a:r>
          </a:p>
          <a:p>
            <a:endParaRPr lang="ru-RU" dirty="0"/>
          </a:p>
          <a:p>
            <a:r>
              <a:rPr lang="ru-RU" dirty="0"/>
              <a:t>Руководитель:</a:t>
            </a:r>
          </a:p>
          <a:p>
            <a:r>
              <a:rPr lang="ru-RU" b="1" dirty="0"/>
              <a:t>Степанова Надежда Александровна</a:t>
            </a:r>
          </a:p>
          <a:p>
            <a:r>
              <a:rPr lang="en-US" dirty="0">
                <a:hlinkClick r:id="rId2"/>
              </a:rPr>
              <a:t>ProNadja@rambler.ru</a:t>
            </a:r>
            <a:r>
              <a:rPr lang="en-US" dirty="0"/>
              <a:t>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8322"/>
            <a:ext cx="2481981" cy="347477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3800" y="-276045"/>
            <a:ext cx="10131425" cy="1456267"/>
          </a:xfrm>
        </p:spPr>
        <p:txBody>
          <a:bodyPr/>
          <a:lstStyle/>
          <a:p>
            <a:r>
              <a:rPr lang="ru-RU" dirty="0" smtClean="0"/>
              <a:t>Применение теоремы </a:t>
            </a:r>
            <a:r>
              <a:rPr lang="ru-RU" dirty="0" err="1" smtClean="0"/>
              <a:t>виета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718" y="914220"/>
            <a:ext cx="4994694" cy="258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8131" y="909728"/>
            <a:ext cx="4828904" cy="258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5060" y="3891863"/>
            <a:ext cx="4749650" cy="2539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841056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Интересные факты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6021" y="1503713"/>
            <a:ext cx="10131425" cy="4310491"/>
          </a:xfrm>
        </p:spPr>
        <p:txBody>
          <a:bodyPr>
            <a:noAutofit/>
          </a:bodyPr>
          <a:lstStyle/>
          <a:p>
            <a:pPr marL="0">
              <a:spcAft>
                <a:spcPts val="0"/>
              </a:spcAft>
              <a:buNone/>
            </a:pPr>
            <a:r>
              <a:rPr lang="ru-RU" sz="2400" dirty="0">
                <a:latin typeface="Monotype Corsiva" pitchFamily="66" charset="0"/>
              </a:rPr>
              <a:t>Одной из главных целей </a:t>
            </a:r>
            <a:r>
              <a:rPr lang="ru-RU" sz="2400" dirty="0" smtClean="0">
                <a:latin typeface="Monotype Corsiva" pitchFamily="66" charset="0"/>
              </a:rPr>
              <a:t>Виета </a:t>
            </a:r>
            <a:r>
              <a:rPr lang="ru-RU" sz="2400" dirty="0">
                <a:latin typeface="Monotype Corsiva" pitchFamily="66" charset="0"/>
              </a:rPr>
              <a:t>была </a:t>
            </a:r>
            <a:r>
              <a:rPr lang="ru-RU" sz="2400" dirty="0" smtClean="0">
                <a:latin typeface="Monotype Corsiva" pitchFamily="66" charset="0"/>
              </a:rPr>
              <a:t>астрономия</a:t>
            </a:r>
          </a:p>
          <a:p>
            <a:pPr marL="0">
              <a:spcAft>
                <a:spcPts val="0"/>
              </a:spcAft>
              <a:buNone/>
            </a:pP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>
                <a:latin typeface="Monotype Corsiva" pitchFamily="66" charset="0"/>
              </a:rPr>
              <a:t>и её развитие. Для этого было необходимо </a:t>
            </a:r>
            <a:r>
              <a:rPr lang="ru-RU" sz="2400" dirty="0" smtClean="0">
                <a:latin typeface="Monotype Corsiva" pitchFamily="66" charset="0"/>
              </a:rPr>
              <a:t>развить</a:t>
            </a:r>
          </a:p>
          <a:p>
            <a:pPr marL="0">
              <a:spcAft>
                <a:spcPts val="0"/>
              </a:spcAft>
              <a:buNone/>
            </a:pP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>
                <a:latin typeface="Monotype Corsiva" pitchFamily="66" charset="0"/>
              </a:rPr>
              <a:t>тригонометрию. Многочисленные исследования приблизили ученого к </a:t>
            </a:r>
            <a:r>
              <a:rPr lang="ru-RU" sz="2400" dirty="0" smtClean="0">
                <a:latin typeface="Monotype Corsiva" pitchFamily="66" charset="0"/>
              </a:rPr>
              <a:t>выведению</a:t>
            </a:r>
          </a:p>
          <a:p>
            <a:pPr marL="0">
              <a:spcAft>
                <a:spcPts val="0"/>
              </a:spcAft>
              <a:buNone/>
            </a:pPr>
            <a:r>
              <a:rPr lang="ru-RU" sz="2400" dirty="0" smtClean="0">
                <a:latin typeface="Monotype Corsiva" pitchFamily="66" charset="0"/>
              </a:rPr>
              <a:t>теоремы </a:t>
            </a:r>
            <a:r>
              <a:rPr lang="ru-RU" sz="2400" dirty="0">
                <a:latin typeface="Monotype Corsiva" pitchFamily="66" charset="0"/>
              </a:rPr>
              <a:t>косинусов в обобщенном виде, которая, так или иначе, упоминалась в </a:t>
            </a:r>
            <a:r>
              <a:rPr lang="ru-RU" sz="2400" dirty="0" smtClean="0">
                <a:latin typeface="Monotype Corsiva" pitchFamily="66" charset="0"/>
              </a:rPr>
              <a:t>трудах</a:t>
            </a:r>
          </a:p>
          <a:p>
            <a:pPr marL="0">
              <a:spcAft>
                <a:spcPts val="0"/>
              </a:spcAft>
              <a:buNone/>
            </a:pPr>
            <a:r>
              <a:rPr lang="ru-RU" sz="2400" dirty="0" smtClean="0">
                <a:latin typeface="Monotype Corsiva" pitchFamily="66" charset="0"/>
              </a:rPr>
              <a:t>математиков </a:t>
            </a:r>
            <a:r>
              <a:rPr lang="ru-RU" sz="2400" dirty="0">
                <a:latin typeface="Monotype Corsiva" pitchFamily="66" charset="0"/>
              </a:rPr>
              <a:t>еще с первого века. Виетом были выведены выражения для синусов </a:t>
            </a:r>
            <a:r>
              <a:rPr lang="ru-RU" sz="2400" dirty="0" smtClean="0">
                <a:latin typeface="Monotype Corsiva" pitchFamily="66" charset="0"/>
              </a:rPr>
              <a:t>и косинусов  квадратных </a:t>
            </a:r>
            <a:r>
              <a:rPr lang="ru-RU" sz="2400" dirty="0">
                <a:latin typeface="Monotype Corsiva" pitchFamily="66" charset="0"/>
              </a:rPr>
              <a:t>дуг. Углубил он знания об окружностях и вписанных в них многоугольниках. </a:t>
            </a:r>
            <a:r>
              <a:rPr lang="ru-RU" sz="2400" dirty="0" smtClean="0">
                <a:latin typeface="Monotype Corsiva" pitchFamily="66" charset="0"/>
              </a:rPr>
              <a:t> Вывел </a:t>
            </a:r>
            <a:r>
              <a:rPr lang="ru-RU" sz="2400" dirty="0">
                <a:latin typeface="Monotype Corsiva" pitchFamily="66" charset="0"/>
              </a:rPr>
              <a:t>до 18 знака число «пи». При помощи только циркуля и линейки смог решить задачу про </a:t>
            </a:r>
            <a:r>
              <a:rPr lang="ru-RU" sz="2400" dirty="0" smtClean="0">
                <a:latin typeface="Monotype Corsiva" pitchFamily="66" charset="0"/>
              </a:rPr>
              <a:t> круг</a:t>
            </a:r>
            <a:r>
              <a:rPr lang="ru-RU" sz="2400" dirty="0">
                <a:latin typeface="Monotype Corsiva" pitchFamily="66" charset="0"/>
              </a:rPr>
              <a:t>, касающийся дуг трех других, составленную еще в Древней Греции. Над ней несколько </a:t>
            </a:r>
            <a:r>
              <a:rPr lang="ru-RU" sz="2400" dirty="0" smtClean="0">
                <a:latin typeface="Monotype Corsiva" pitchFamily="66" charset="0"/>
              </a:rPr>
              <a:t>столетий </a:t>
            </a:r>
            <a:r>
              <a:rPr lang="ru-RU" sz="2400" dirty="0">
                <a:latin typeface="Monotype Corsiva" pitchFamily="66" charset="0"/>
              </a:rPr>
              <a:t>бились самые видные математики.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155" y="0"/>
            <a:ext cx="446384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4469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Интересные факты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9922" y="1840142"/>
            <a:ext cx="10131425" cy="3649133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>
              <a:spcAft>
                <a:spcPts val="0"/>
              </a:spcAft>
            </a:pPr>
            <a:endParaRPr lang="ru-RU" sz="8000" dirty="0"/>
          </a:p>
          <a:p>
            <a:pPr marL="0">
              <a:spcAft>
                <a:spcPts val="0"/>
              </a:spcAft>
              <a:buNone/>
            </a:pPr>
            <a:r>
              <a:rPr lang="ru-RU" sz="9600" dirty="0" smtClean="0">
                <a:latin typeface="Monotype Corsiva" pitchFamily="66" charset="0"/>
              </a:rPr>
              <a:t>Как </a:t>
            </a:r>
            <a:r>
              <a:rPr lang="ru-RU" sz="9600" dirty="0">
                <a:latin typeface="Monotype Corsiva" pitchFamily="66" charset="0"/>
              </a:rPr>
              <a:t>ал-Хорезми и математики древней Греции, Виет </a:t>
            </a:r>
            <a:endParaRPr lang="ru-RU" sz="9600" dirty="0" smtClean="0">
              <a:latin typeface="Monotype Corsiva" pitchFamily="66" charset="0"/>
            </a:endParaRPr>
          </a:p>
          <a:p>
            <a:pPr marL="0">
              <a:spcAft>
                <a:spcPts val="0"/>
              </a:spcAft>
              <a:buNone/>
            </a:pPr>
            <a:r>
              <a:rPr lang="ru-RU" sz="9600" dirty="0" smtClean="0">
                <a:latin typeface="Monotype Corsiva" pitchFamily="66" charset="0"/>
              </a:rPr>
              <a:t>признавал </a:t>
            </a:r>
            <a:r>
              <a:rPr lang="ru-RU" sz="9600" dirty="0">
                <a:latin typeface="Monotype Corsiva" pitchFamily="66" charset="0"/>
              </a:rPr>
              <a:t>только положительные числа, это было одним из самых больших недостатков его </a:t>
            </a:r>
            <a:r>
              <a:rPr lang="ru-RU" sz="9600" dirty="0" smtClean="0">
                <a:latin typeface="Monotype Corsiva" pitchFamily="66" charset="0"/>
              </a:rPr>
              <a:t>алгебры.</a:t>
            </a:r>
            <a:endParaRPr lang="ru-RU" sz="9600" dirty="0">
              <a:latin typeface="Monotype Corsiva" pitchFamily="66" charset="0"/>
            </a:endParaRPr>
          </a:p>
          <a:p>
            <a:pPr marL="0">
              <a:spcAft>
                <a:spcPts val="0"/>
              </a:spcAft>
              <a:buNone/>
            </a:pPr>
            <a:endParaRPr lang="ru-RU" sz="9600" dirty="0">
              <a:latin typeface="Monotype Corsiva" pitchFamily="66" charset="0"/>
            </a:endParaRPr>
          </a:p>
          <a:p>
            <a:pPr marL="0">
              <a:spcAft>
                <a:spcPts val="0"/>
              </a:spcAft>
              <a:buNone/>
            </a:pPr>
            <a:endParaRPr lang="ru-RU" sz="9600" dirty="0">
              <a:latin typeface="Monotype Corsiva" pitchFamily="66" charset="0"/>
            </a:endParaRPr>
          </a:p>
          <a:p>
            <a:pPr marL="0">
              <a:spcAft>
                <a:spcPts val="0"/>
              </a:spcAft>
              <a:buNone/>
            </a:pPr>
            <a:r>
              <a:rPr lang="ru-RU" sz="9600" dirty="0">
                <a:latin typeface="Monotype Corsiva" pitchFamily="66" charset="0"/>
              </a:rPr>
              <a:t>Франсуа Виет отличался необыкновенной работоспособностью. Очень занятый при дворе французского короля, он находил время для математических работ, чаще всего за счет отдыха. Иногда, увлекшись какими-нибудь исследованиями, он проводил за письменным столом по трое суток подряд.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406" y="0"/>
            <a:ext cx="4478594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4469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851140"/>
            <a:ext cx="10131425" cy="5181600"/>
          </a:xfrm>
        </p:spPr>
        <p:txBody>
          <a:bodyPr>
            <a:noAutofit/>
          </a:bodyPr>
          <a:lstStyle/>
          <a:p>
            <a:pPr marL="0">
              <a:spcAft>
                <a:spcPts val="0"/>
              </a:spcAft>
              <a:buNone/>
            </a:pPr>
            <a:endParaRPr lang="ru-RU" sz="2400" dirty="0">
              <a:latin typeface="Monotype Corsiva" pitchFamily="66" charset="0"/>
            </a:endParaRPr>
          </a:p>
          <a:p>
            <a:pPr marL="0">
              <a:spcAft>
                <a:spcPts val="0"/>
              </a:spcAft>
              <a:buNone/>
            </a:pPr>
            <a:r>
              <a:rPr lang="ru-RU" sz="2400" dirty="0" smtClean="0">
                <a:latin typeface="Monotype Corsiva" pitchFamily="66" charset="0"/>
              </a:rPr>
              <a:t>Кстати</a:t>
            </a:r>
            <a:r>
              <a:rPr lang="ru-RU" sz="2400" dirty="0">
                <a:latin typeface="Monotype Corsiva" pitchFamily="66" charset="0"/>
              </a:rPr>
              <a:t>, первым человеком, который сделал предложение обозначать десятичные дроби, используя запятую, также был Франсуа Виет. А до того времени дроби имели довольно сложное изображение, ведь первоначально чтобы изобразить такую дробь, как 0,3469, нужно было написать целую непонятную абракадабру, которая выглядела так: 3(1)4(2)6(3)9(4). </a:t>
            </a:r>
          </a:p>
          <a:p>
            <a:pPr marL="0">
              <a:spcAft>
                <a:spcPts val="0"/>
              </a:spcAft>
              <a:buNone/>
            </a:pP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931" y="612476"/>
            <a:ext cx="2649794" cy="1327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dirty="0" smtClean="0"/>
              <a:t>Интересные факты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9444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9922" y="0"/>
            <a:ext cx="10131425" cy="1456267"/>
          </a:xfrm>
        </p:spPr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669" y="1339811"/>
            <a:ext cx="10131425" cy="3649133"/>
          </a:xfrm>
        </p:spPr>
        <p:txBody>
          <a:bodyPr>
            <a:normAutofit/>
          </a:bodyPr>
          <a:lstStyle/>
          <a:p>
            <a:pPr marL="0">
              <a:spcAft>
                <a:spcPts val="0"/>
              </a:spcAft>
              <a:buNone/>
            </a:pPr>
            <a:r>
              <a:rPr lang="ru-RU" sz="2400" dirty="0" smtClean="0">
                <a:latin typeface="Monotype Corsiva" pitchFamily="66" charset="0"/>
              </a:rPr>
              <a:t>Таким образом, работая над проектом, я еще раз убедился, что Франсуа Виет выдающийся математик, который не только подарил нам теорему по нахождений корней приведенного квадратного уравнения, но и был основоположником буквенной символики. Данная работа была для меня интересна и познавательна.</a:t>
            </a: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143" y="1932318"/>
            <a:ext cx="12079857" cy="4425351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endParaRPr lang="ru-RU" dirty="0" smtClean="0"/>
          </a:p>
          <a:p>
            <a:pPr marL="0" lvl="0" indent="0">
              <a:buNone/>
            </a:pPr>
            <a:r>
              <a:rPr lang="ru-RU" dirty="0" smtClean="0"/>
              <a:t>Алгебра: Учебник для 8 класса общеобразовательных учреждений / Ю.Н.Макарычев, </a:t>
            </a:r>
            <a:r>
              <a:rPr lang="ru-RU" dirty="0" err="1" smtClean="0"/>
              <a:t>Н.Г.Миндюк</a:t>
            </a:r>
            <a:r>
              <a:rPr lang="ru-RU" dirty="0" smtClean="0"/>
              <a:t>, </a:t>
            </a:r>
            <a:r>
              <a:rPr lang="ru-RU" dirty="0" err="1" smtClean="0"/>
              <a:t>К.И.Нешков</a:t>
            </a:r>
            <a:r>
              <a:rPr lang="ru-RU" dirty="0" smtClean="0"/>
              <a:t>, С.Б.Суворова. Под редакцией </a:t>
            </a:r>
            <a:r>
              <a:rPr lang="ru-RU" dirty="0" err="1" smtClean="0"/>
              <a:t>Теляковского</a:t>
            </a:r>
            <a:r>
              <a:rPr lang="ru-RU" dirty="0" smtClean="0"/>
              <a:t> </a:t>
            </a:r>
          </a:p>
          <a:p>
            <a:pPr marL="0" lvl="0" indent="0">
              <a:buNone/>
            </a:pPr>
            <a:r>
              <a:rPr lang="ru-RU" dirty="0" smtClean="0"/>
              <a:t>– изд. – М.: Просвещение, 2011 </a:t>
            </a:r>
            <a:endParaRPr lang="ru-RU" i="1" dirty="0" smtClean="0"/>
          </a:p>
          <a:p>
            <a:pPr marL="0" indent="0">
              <a:buNone/>
            </a:pPr>
            <a:endParaRPr lang="ru-RU" dirty="0" smtClean="0">
              <a:solidFill>
                <a:schemeClr val="accent4">
                  <a:lumMod val="75000"/>
                </a:schemeClr>
              </a:solidFill>
              <a:hlinkClick r:id="rId2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hlinkClick r:id="rId2"/>
              </a:rPr>
              <a:t>https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hlinkClick r:id="rId2"/>
              </a:rPr>
              <a:t>://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hlinkClick r:id="rId2"/>
              </a:rPr>
              <a:t>yandex.ru/images/search?text</a:t>
            </a:r>
            <a:endParaRPr lang="ru-RU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hlinkClick r:id="rId3"/>
              </a:rPr>
              <a:t>http://</a:t>
            </a:r>
            <a:r>
              <a:rPr lang="en-US" dirty="0" smtClean="0">
                <a:solidFill>
                  <a:schemeClr val="accent1"/>
                </a:solidFill>
                <a:hlinkClick r:id="rId3"/>
              </a:rPr>
              <a:t>www.tutoronline.ru/blog/ispolzovanie-teoremy-vieta</a:t>
            </a:r>
            <a:endParaRPr lang="ru-RU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fb.ru/article/214119/otets-algebryi-matematik-fransua-viet</a:t>
            </a:r>
            <a:endParaRPr lang="ru-RU" dirty="0" smtClean="0"/>
          </a:p>
          <a:p>
            <a:pPr marL="0" indent="0">
              <a:buNone/>
            </a:pPr>
            <a:endParaRPr lang="ru-RU" dirty="0" smtClean="0">
              <a:hlinkClick r:id="rId5"/>
            </a:endParaRPr>
          </a:p>
          <a:p>
            <a:pPr marL="0" indent="0">
              <a:buNone/>
            </a:pPr>
            <a:r>
              <a:rPr lang="en-US" dirty="0" smtClean="0">
                <a:hlinkClick r:id="rId5"/>
              </a:rPr>
              <a:t>https://ru.wikipedia.org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293962" y="240132"/>
            <a:ext cx="10575985" cy="1143000"/>
          </a:xfrm>
        </p:spPr>
        <p:txBody>
          <a:bodyPr/>
          <a:lstStyle/>
          <a:p>
            <a:pPr eaLnBrk="1" hangingPunct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Список использованной литературы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интернет-ресурсов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943754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92037" y="2121991"/>
            <a:ext cx="1043796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Monotype Corsiva" pitchFamily="66" charset="0"/>
                <a:cs typeface="Times New Roman" pitchFamily="18" charset="0"/>
              </a:rPr>
              <a:t>В ходе изучения темы: «Квадратные уравнения» учитель математики предложил нам не стандартный способ решения квадратных уравнений, с использованием теоремы Виета. Знание этой теоремы позволило нам устно решать приведенные квадратные уравнения. </a:t>
            </a:r>
          </a:p>
          <a:p>
            <a:r>
              <a:rPr lang="ru-RU" sz="2800" dirty="0" smtClean="0">
                <a:latin typeface="Monotype Corsiva" pitchFamily="66" charset="0"/>
                <a:cs typeface="Times New Roman" pitchFamily="18" charset="0"/>
              </a:rPr>
              <a:t>Меня заинтересовала не только эта теорема, но и стало интересно узнать о ее создателе. Так родилась эта исследовательская работа. </a:t>
            </a:r>
            <a:endParaRPr lang="ru-RU" sz="2800" dirty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220" y="0"/>
            <a:ext cx="2822780" cy="2121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13638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358477" y="969832"/>
          <a:ext cx="3204233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847381" y="1061049"/>
            <a:ext cx="757399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Monotype Corsiva" pitchFamily="66" charset="0"/>
                <a:cs typeface="Times New Roman" pitchFamily="18" charset="0"/>
              </a:rPr>
              <a:t>Перед тем, как приступить к работе над проектом, я провел анкетирование жителей села </a:t>
            </a:r>
            <a:r>
              <a:rPr lang="ru-RU" sz="2800" dirty="0" err="1" smtClean="0">
                <a:latin typeface="Monotype Corsiva" pitchFamily="66" charset="0"/>
                <a:cs typeface="Times New Roman" pitchFamily="18" charset="0"/>
              </a:rPr>
              <a:t>Раевка</a:t>
            </a:r>
            <a:r>
              <a:rPr lang="ru-RU" sz="2800" dirty="0" smtClean="0">
                <a:latin typeface="Monotype Corsiva" pitchFamily="66" charset="0"/>
                <a:cs typeface="Times New Roman" pitchFamily="18" charset="0"/>
              </a:rPr>
              <a:t> и учеников 8-9 классов. Из 23 опрошенных жителей – 20 не помнят теорему Виета, 1 – сформулировал ее и  рассказал, как  помогал дочери ее пользоваться. Все ученики знают эту теорему, но 2 ученика не любят ей пользоваться, так как им тяжело дается подбор корней.</a:t>
            </a:r>
          </a:p>
          <a:p>
            <a:r>
              <a:rPr lang="ru-RU" sz="2800" dirty="0" smtClean="0">
                <a:latin typeface="Monotype Corsiva" pitchFamily="66" charset="0"/>
                <a:cs typeface="Times New Roman" pitchFamily="18" charset="0"/>
              </a:rPr>
              <a:t>Анкетирование показало, что ученики с удовольствием применяют теорему Виета.</a:t>
            </a:r>
            <a:endParaRPr lang="ru-RU" sz="2800" dirty="0">
              <a:latin typeface="Monotype Corsiva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130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8355" y="258792"/>
            <a:ext cx="10447091" cy="763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latin typeface="Monotype Corsiva" pitchFamily="66" charset="0"/>
              </a:rPr>
              <a:t>Цель: </a:t>
            </a:r>
            <a:r>
              <a:rPr lang="ru-RU" sz="2800" b="1" dirty="0" smtClean="0">
                <a:latin typeface="Monotype Corsiva" pitchFamily="66" charset="0"/>
              </a:rPr>
              <a:t>  </a:t>
            </a:r>
            <a:r>
              <a:rPr lang="ru-RU" sz="2800" dirty="0" smtClean="0">
                <a:latin typeface="Monotype Corsiva" pitchFamily="66" charset="0"/>
              </a:rPr>
              <a:t>узнать как можно больше о Франсуа Виета.</a:t>
            </a:r>
          </a:p>
          <a:p>
            <a:endParaRPr lang="ru-RU" sz="1600" dirty="0" smtClean="0">
              <a:latin typeface="Monotype Corsiva" pitchFamily="66" charset="0"/>
            </a:endParaRPr>
          </a:p>
          <a:p>
            <a:r>
              <a:rPr lang="ru-RU" sz="2800" b="1" u="sng" dirty="0" smtClean="0">
                <a:latin typeface="Monotype Corsiva" pitchFamily="66" charset="0"/>
              </a:rPr>
              <a:t>Задачи</a:t>
            </a:r>
            <a:r>
              <a:rPr lang="ru-RU" sz="2800" b="1" dirty="0" smtClean="0">
                <a:latin typeface="Monotype Corsiva" pitchFamily="66" charset="0"/>
              </a:rPr>
              <a:t>:  1)  </a:t>
            </a:r>
            <a:r>
              <a:rPr lang="ru-RU" sz="2800" dirty="0" smtClean="0">
                <a:latin typeface="Monotype Corsiva" pitchFamily="66" charset="0"/>
              </a:rPr>
              <a:t>Выяснить какой же сделал вклад Франсуа Виет в математику;</a:t>
            </a:r>
          </a:p>
          <a:p>
            <a:r>
              <a:rPr lang="ru-RU" sz="2800" dirty="0" smtClean="0">
                <a:latin typeface="Monotype Corsiva" pitchFamily="66" charset="0"/>
                <a:cs typeface="Times New Roman" pitchFamily="18" charset="0"/>
              </a:rPr>
              <a:t>               2) Узнать интересные исторические факты о Франсуа Виета. </a:t>
            </a:r>
          </a:p>
          <a:p>
            <a:endParaRPr lang="ru-RU" sz="2800" dirty="0" smtClean="0">
              <a:latin typeface="Monotype Corsiva" pitchFamily="66" charset="0"/>
              <a:cs typeface="Times New Roman" pitchFamily="18" charset="0"/>
            </a:endParaRPr>
          </a:p>
          <a:p>
            <a:pPr algn="ctr"/>
            <a:r>
              <a:rPr lang="ru-RU" sz="2800" u="sng" dirty="0" smtClean="0">
                <a:latin typeface="Monotype Corsiva" pitchFamily="66" charset="0"/>
                <a:cs typeface="Times New Roman" pitchFamily="18" charset="0"/>
              </a:rPr>
              <a:t>Гипотеза: </a:t>
            </a:r>
            <a:r>
              <a:rPr lang="ru-RU" sz="2800" dirty="0" smtClean="0">
                <a:latin typeface="Monotype Corsiva" pitchFamily="66" charset="0"/>
              </a:rPr>
              <a:t>Франсуа Виет - выдающийся математик?</a:t>
            </a:r>
          </a:p>
          <a:p>
            <a:endParaRPr lang="ru-RU" sz="2800" dirty="0" smtClean="0">
              <a:latin typeface="Monotype Corsiva" pitchFamily="66" charset="0"/>
            </a:endParaRPr>
          </a:p>
          <a:p>
            <a:r>
              <a:rPr lang="ru-RU" sz="2800" u="sng" dirty="0" smtClean="0">
                <a:latin typeface="Monotype Corsiva" pitchFamily="66" charset="0"/>
              </a:rPr>
              <a:t>Объект исследования:</a:t>
            </a:r>
            <a:endParaRPr lang="ru-RU" sz="2800" dirty="0" smtClean="0">
              <a:latin typeface="Monotype Corsiva" pitchFamily="66" charset="0"/>
            </a:endParaRPr>
          </a:p>
          <a:p>
            <a:r>
              <a:rPr lang="ru-RU" sz="2800" dirty="0" smtClean="0">
                <a:latin typeface="Monotype Corsiva" pitchFamily="66" charset="0"/>
              </a:rPr>
              <a:t>теорема Виета;</a:t>
            </a:r>
          </a:p>
          <a:p>
            <a:r>
              <a:rPr lang="ru-RU" sz="2800" dirty="0" smtClean="0">
                <a:latin typeface="Monotype Corsiva" pitchFamily="66" charset="0"/>
              </a:rPr>
              <a:t>биография Франсуа Виета.</a:t>
            </a:r>
          </a:p>
          <a:p>
            <a:endParaRPr lang="ru-RU" sz="2800" dirty="0" smtClean="0">
              <a:latin typeface="Monotype Corsiva" pitchFamily="66" charset="0"/>
            </a:endParaRPr>
          </a:p>
          <a:p>
            <a:r>
              <a:rPr lang="ru-RU" sz="2800" u="sng" dirty="0" smtClean="0">
                <a:latin typeface="Monotype Corsiva" pitchFamily="66" charset="0"/>
              </a:rPr>
              <a:t>Методы исследования</a:t>
            </a:r>
            <a:r>
              <a:rPr lang="ru-RU" sz="2800" dirty="0" smtClean="0">
                <a:latin typeface="Monotype Corsiva" pitchFamily="66" charset="0"/>
              </a:rPr>
              <a:t>:</a:t>
            </a:r>
          </a:p>
          <a:p>
            <a:r>
              <a:rPr lang="ru-RU" sz="2800" dirty="0" smtClean="0">
                <a:latin typeface="Monotype Corsiva" pitchFamily="66" charset="0"/>
              </a:rPr>
              <a:t>анкетирование;</a:t>
            </a:r>
          </a:p>
          <a:p>
            <a:r>
              <a:rPr lang="ru-RU" sz="2800" dirty="0" smtClean="0">
                <a:latin typeface="Monotype Corsiva" pitchFamily="66" charset="0"/>
              </a:rPr>
              <a:t>сбор и анализ полученной информации.</a:t>
            </a:r>
          </a:p>
          <a:p>
            <a:endParaRPr lang="ru-RU" sz="2800" dirty="0" smtClean="0">
              <a:latin typeface="Monotype Corsiva" pitchFamily="66" charset="0"/>
            </a:endParaRPr>
          </a:p>
          <a:p>
            <a:endParaRPr lang="ru-RU" sz="2800" dirty="0" smtClean="0">
              <a:latin typeface="Monotype Corsiva" pitchFamily="66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4330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2501" y="-379562"/>
            <a:ext cx="10131425" cy="1456267"/>
          </a:xfrm>
        </p:spPr>
        <p:txBody>
          <a:bodyPr/>
          <a:lstStyle/>
          <a:p>
            <a:r>
              <a:rPr lang="ru-RU" dirty="0" smtClean="0"/>
              <a:t>Биография И открытия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7277" y="1573346"/>
            <a:ext cx="10131425" cy="3895801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sz="2400" dirty="0">
                <a:latin typeface="Monotype Corsiva" pitchFamily="66" charset="0"/>
              </a:rPr>
              <a:t>Виет Франсуа (1540-13.12. </a:t>
            </a:r>
            <a:r>
              <a:rPr lang="ru-RU" sz="2400" dirty="0" smtClean="0">
                <a:latin typeface="Monotype Corsiva" pitchFamily="66" charset="0"/>
              </a:rPr>
              <a:t>1603) родился </a:t>
            </a:r>
            <a:r>
              <a:rPr lang="ru-RU" sz="2400" dirty="0">
                <a:latin typeface="Monotype Corsiva" pitchFamily="66" charset="0"/>
              </a:rPr>
              <a:t>в городе </a:t>
            </a:r>
            <a:r>
              <a:rPr lang="ru-RU" sz="2400" dirty="0" err="1">
                <a:latin typeface="Monotype Corsiva" pitchFamily="66" charset="0"/>
              </a:rPr>
              <a:t>Фонтене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ле-Конт</a:t>
            </a:r>
            <a:r>
              <a:rPr lang="ru-RU" sz="2400" dirty="0">
                <a:latin typeface="Monotype Corsiva" pitchFamily="66" charset="0"/>
              </a:rPr>
              <a:t> провинции Пуату, недалеко от знаменитой крепости </a:t>
            </a:r>
            <a:r>
              <a:rPr lang="ru-RU" sz="2400" dirty="0" err="1">
                <a:latin typeface="Monotype Corsiva" pitchFamily="66" charset="0"/>
              </a:rPr>
              <a:t>Ла-Ро-шель</a:t>
            </a:r>
            <a:r>
              <a:rPr lang="ru-RU" sz="2400" dirty="0">
                <a:latin typeface="Monotype Corsiva" pitchFamily="66" charset="0"/>
              </a:rPr>
              <a:t>.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400" dirty="0">
                <a:latin typeface="Monotype Corsiva" pitchFamily="66" charset="0"/>
              </a:rPr>
              <a:t>Получив юридическое образование, он с девятнадцати лет успешно занимался адвокатской практикой в родном </a:t>
            </a:r>
            <a:r>
              <a:rPr lang="ru-RU" sz="2400" dirty="0" smtClean="0">
                <a:latin typeface="Monotype Corsiva" pitchFamily="66" charset="0"/>
              </a:rPr>
              <a:t>городе. Как </a:t>
            </a:r>
            <a:r>
              <a:rPr lang="ru-RU" sz="2400" dirty="0">
                <a:latin typeface="Monotype Corsiva" pitchFamily="66" charset="0"/>
              </a:rPr>
              <a:t>адвокат Виет пользовался у населения авторитетом и </a:t>
            </a:r>
            <a:r>
              <a:rPr lang="ru-RU" sz="2400" dirty="0" smtClean="0">
                <a:latin typeface="Monotype Corsiva" pitchFamily="66" charset="0"/>
              </a:rPr>
              <a:t>уважением. Он </a:t>
            </a:r>
            <a:r>
              <a:rPr lang="ru-RU" sz="2400" dirty="0">
                <a:latin typeface="Monotype Corsiva" pitchFamily="66" charset="0"/>
              </a:rPr>
              <a:t>был широко образованным </a:t>
            </a:r>
            <a:r>
              <a:rPr lang="ru-RU" sz="2400" dirty="0" smtClean="0">
                <a:latin typeface="Monotype Corsiva" pitchFamily="66" charset="0"/>
              </a:rPr>
              <a:t>человеком. Знал </a:t>
            </a:r>
            <a:r>
              <a:rPr lang="ru-RU" sz="2400" dirty="0">
                <a:latin typeface="Monotype Corsiva" pitchFamily="66" charset="0"/>
              </a:rPr>
              <a:t>астрономию и математику и все свободное время отдавал этим наукам.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659" y="0"/>
            <a:ext cx="2207342" cy="2796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7872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484" y="1017639"/>
            <a:ext cx="12044515" cy="57223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latin typeface="Monotype Corsiva" pitchFamily="66" charset="0"/>
              </a:rPr>
              <a:t>Главной страстью Виета была математика. Он глубоко изучил сочинения классиков Архимеда и Диофанта, ближайших предшественников </a:t>
            </a:r>
            <a:r>
              <a:rPr lang="ru-RU" sz="2400" dirty="0" err="1">
                <a:latin typeface="Monotype Corsiva" pitchFamily="66" charset="0"/>
              </a:rPr>
              <a:t>Кардано</a:t>
            </a:r>
            <a:r>
              <a:rPr lang="ru-RU" sz="2400" dirty="0">
                <a:latin typeface="Monotype Corsiva" pitchFamily="66" charset="0"/>
              </a:rPr>
              <a:t>, Бомбелли, </a:t>
            </a:r>
            <a:r>
              <a:rPr lang="ru-RU" sz="2400" dirty="0" err="1">
                <a:latin typeface="Monotype Corsiva" pitchFamily="66" charset="0"/>
              </a:rPr>
              <a:t>Стевина</a:t>
            </a:r>
            <a:r>
              <a:rPr lang="ru-RU" sz="2400" dirty="0">
                <a:latin typeface="Monotype Corsiva" pitchFamily="66" charset="0"/>
              </a:rPr>
              <a:t> и других. Виета они не только восхищали, в них он видел большой изъян, заключающийся в трудности понимания из-за словесной символики: Почти все действия и знаки записывались словами, не было намека на те удобные, почти автоматические правила, которыми мы сейчас пользуемся. Нельзя было записывать и, следовательно, начать в общем виде алгебраические сравнения или какие-нибудь другие алгебраические выражения. Каждый вид уравнения с числовыми коэффициентами решался по особому правилу. Поэтому необходимо было доказать, что существуют такие общие действия над всеми числами, которые от этих самих чисел не зависят. </a:t>
            </a:r>
            <a:r>
              <a:rPr lang="ru-RU" sz="2400" dirty="0" smtClean="0">
                <a:latin typeface="Monotype Corsiva" pitchFamily="66" charset="0"/>
              </a:rPr>
              <a:t>Виет не </a:t>
            </a:r>
            <a:r>
              <a:rPr lang="ru-RU" sz="2400" dirty="0">
                <a:latin typeface="Monotype Corsiva" pitchFamily="66" charset="0"/>
              </a:rPr>
              <a:t>только ввел свое буквенное исчисление, но сделал принципиально новое открытий, поставив перед собой цель изучать не числа, а действия над ними. Такой способ записи позволил Виету сделать важные открытия при изучении общих свойств алгебраических уравнений.</a:t>
            </a:r>
          </a:p>
          <a:p>
            <a:pPr marL="0" indent="0">
              <a:buNone/>
            </a:pPr>
            <a:r>
              <a:rPr lang="ru-RU" sz="2400" dirty="0">
                <a:latin typeface="Monotype Corsiva" pitchFamily="66" charset="0"/>
              </a:rPr>
              <a:t>Не случайно за это Виета называют "отцом" алгебры, основоположником буквенной символики.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385" y="-335317"/>
            <a:ext cx="1031557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058" y="1"/>
            <a:ext cx="1292942" cy="1143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7872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4427" y="819509"/>
            <a:ext cx="10131425" cy="5558289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sz="2400" dirty="0" smtClean="0">
                <a:latin typeface="Monotype Corsiva" pitchFamily="66" charset="0"/>
              </a:rPr>
              <a:t>Громкую </a:t>
            </a:r>
            <a:r>
              <a:rPr lang="ru-RU" sz="2400" dirty="0">
                <a:latin typeface="Monotype Corsiva" pitchFamily="66" charset="0"/>
              </a:rPr>
              <a:t>славу он получил при Генрихе III, во время франко-испанской войны.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400" dirty="0">
                <a:latin typeface="Monotype Corsiva" pitchFamily="66" charset="0"/>
              </a:rPr>
              <a:t>Испанские инквизиторы изобрели очень сложную тайнопись (шифр), которая все время изменялась и дополнялась.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400" dirty="0">
                <a:latin typeface="Monotype Corsiva" pitchFamily="66" charset="0"/>
              </a:rPr>
              <a:t>Благодаря такому шифру воинствующая и сильная в то время Испания могла свободно переписываться с противниками французского короля даже внутри Франции, и эта переписка всё время оставалась неразгаданной. После бесплодных попыток найти ключ к шифру король обратился к Виету.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400" dirty="0">
                <a:latin typeface="Monotype Corsiva" pitchFamily="66" charset="0"/>
              </a:rPr>
              <a:t>Рассказывают, что Виет две недели подряд дни и ночи просидев за работой, все же нашел ключ к испанскому шифру. После этого неожиданно для испанцев Франция стала выигрывать одно сражение за другим. Испанцы долго недоумевали. Наконец им стало известно, что шифр для французов уже не секрет и что виновник его расшифровки - Виет. Будучи уверенными в невозможности разгадать их способ тайнописи людьми, они обвинили Францию перед папой римским и инквизицией в кознях дьявола, а Виет был обвинен в союзе с дьяволом и приговорен к сожжению на костре. К счастью для науки, он не был выдан инквизиции.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033" y="-388189"/>
            <a:ext cx="1031557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186" y="0"/>
            <a:ext cx="1757813" cy="240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7872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8933" y="1311214"/>
            <a:ext cx="10131425" cy="4807790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sz="2400" dirty="0">
                <a:latin typeface="Monotype Corsiva" pitchFamily="66" charset="0"/>
              </a:rPr>
              <a:t>В последние годы жизни Виет занимал важные посты при дворе короля </a:t>
            </a:r>
            <a:endParaRPr lang="ru-RU" sz="2400" dirty="0" smtClean="0">
              <a:latin typeface="Monotype Corsiva" pitchFamily="66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400" dirty="0" smtClean="0">
                <a:latin typeface="Monotype Corsiva" pitchFamily="66" charset="0"/>
              </a:rPr>
              <a:t>Франции. В </a:t>
            </a:r>
            <a:r>
              <a:rPr lang="ru-RU" sz="2400" dirty="0">
                <a:latin typeface="Monotype Corsiva" pitchFamily="66" charset="0"/>
              </a:rPr>
              <a:t>мемуарах некоторых придворных Франции есть указание, </a:t>
            </a:r>
            <a:endParaRPr lang="ru-RU" sz="2400" dirty="0" smtClean="0">
              <a:latin typeface="Monotype Corsiva" pitchFamily="66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400" dirty="0" smtClean="0">
                <a:latin typeface="Monotype Corsiva" pitchFamily="66" charset="0"/>
              </a:rPr>
              <a:t>что </a:t>
            </a:r>
            <a:r>
              <a:rPr lang="ru-RU" sz="2400" dirty="0">
                <a:latin typeface="Monotype Corsiva" pitchFamily="66" charset="0"/>
              </a:rPr>
              <a:t>Виет был женат, что у него была дочь, единственная наследница имения, по которому Виет звался сеньор де ла </a:t>
            </a:r>
            <a:r>
              <a:rPr lang="ru-RU" sz="2400" dirty="0" err="1">
                <a:latin typeface="Monotype Corsiva" pitchFamily="66" charset="0"/>
              </a:rPr>
              <a:t>Биготье</a:t>
            </a:r>
            <a:r>
              <a:rPr lang="ru-RU" sz="2400" dirty="0">
                <a:latin typeface="Monotype Corsiva" pitchFamily="66" charset="0"/>
              </a:rPr>
              <a:t>. В придворных новостях маркиз </a:t>
            </a:r>
            <a:r>
              <a:rPr lang="ru-RU" sz="2400" dirty="0" err="1">
                <a:latin typeface="Monotype Corsiva" pitchFamily="66" charset="0"/>
              </a:rPr>
              <a:t>Летуаль</a:t>
            </a:r>
            <a:r>
              <a:rPr lang="ru-RU" sz="2400" dirty="0">
                <a:latin typeface="Monotype Corsiva" pitchFamily="66" charset="0"/>
              </a:rPr>
              <a:t> писал: "...14 февраля 1603 г. господин Виет, рекетмейстер, человек большого ума и рассуждения и один из самых ученых математиков века умер ... в Париже. Ему было более шестидесяти лет". Подозревают, что Виет был убит. 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400" dirty="0">
                <a:latin typeface="Monotype Corsiva" pitchFamily="66" charset="0"/>
              </a:rPr>
              <a:t>Несмотря на огромное желание и упорные занятия, книгу, которую назвал “Искусство анализа, или Новая алгебра”.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400" dirty="0">
                <a:latin typeface="Monotype Corsiva" pitchFamily="66" charset="0"/>
              </a:rPr>
              <a:t>Виет всё же не завершил. Но главное было написано.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400" dirty="0">
                <a:latin typeface="Monotype Corsiva" pitchFamily="66" charset="0"/>
              </a:rPr>
              <a:t>И это главное определило развитие всей математики Нового времени.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516" y="0"/>
            <a:ext cx="1031557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949" y="0"/>
            <a:ext cx="2576052" cy="1843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7872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5050" y="-317601"/>
            <a:ext cx="10131425" cy="1456267"/>
          </a:xfrm>
        </p:spPr>
        <p:txBody>
          <a:bodyPr/>
          <a:lstStyle/>
          <a:p>
            <a:r>
              <a:rPr lang="ru-RU" dirty="0" smtClean="0"/>
              <a:t>Теорема Виета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7560" y="1357064"/>
            <a:ext cx="10131425" cy="364913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400" u="sng" dirty="0" smtClean="0">
              <a:latin typeface="Monotype Corsiva" pitchFamily="66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Monotype Corsiva" pitchFamily="66" charset="0"/>
              </a:rPr>
              <a:t>Виет сделал много открытий, но сам он больше всего ценил зависимость между корнями и коэффициентами квадратного уравнения, которая теперь называется «теоремой Виета».</a:t>
            </a:r>
          </a:p>
          <a:p>
            <a:pPr marL="0" indent="0">
              <a:buNone/>
            </a:pPr>
            <a:endParaRPr lang="ru-RU" sz="2400" u="sng" dirty="0" smtClean="0">
              <a:latin typeface="Monotype Corsiva" pitchFamily="66" charset="0"/>
            </a:endParaRPr>
          </a:p>
          <a:p>
            <a:pPr marL="0" indent="0">
              <a:buNone/>
            </a:pPr>
            <a:r>
              <a:rPr lang="ru-RU" sz="2400" u="sng" dirty="0" smtClean="0">
                <a:latin typeface="Monotype Corsiva" pitchFamily="66" charset="0"/>
              </a:rPr>
              <a:t>Теорема </a:t>
            </a:r>
            <a:r>
              <a:rPr lang="ru-RU" sz="2400" u="sng" dirty="0">
                <a:latin typeface="Monotype Corsiva" pitchFamily="66" charset="0"/>
              </a:rPr>
              <a:t>Виета. </a:t>
            </a:r>
            <a:r>
              <a:rPr lang="ru-RU" sz="2400" b="1" dirty="0">
                <a:latin typeface="Monotype Corsiva" pitchFamily="66" charset="0"/>
              </a:rPr>
              <a:t>Сумма корней приведенного квадратного трехчлена </a:t>
            </a:r>
            <a:r>
              <a:rPr lang="ru-RU" sz="2400" b="1" dirty="0" smtClean="0">
                <a:latin typeface="Monotype Corsiva" pitchFamily="66" charset="0"/>
              </a:rPr>
              <a:t>x</a:t>
            </a:r>
            <a:r>
              <a:rPr lang="ru-RU" sz="2400" b="1" baseline="30000" dirty="0" smtClean="0">
                <a:latin typeface="Monotype Corsiva" pitchFamily="66" charset="0"/>
              </a:rPr>
              <a:t>2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>
                <a:latin typeface="Monotype Corsiva" pitchFamily="66" charset="0"/>
              </a:rPr>
              <a:t>+ </a:t>
            </a:r>
            <a:r>
              <a:rPr lang="ru-RU" sz="2400" b="1" dirty="0" err="1">
                <a:latin typeface="Monotype Corsiva" pitchFamily="66" charset="0"/>
              </a:rPr>
              <a:t>px</a:t>
            </a:r>
            <a:r>
              <a:rPr lang="ru-RU" sz="2400" b="1" dirty="0">
                <a:latin typeface="Monotype Corsiva" pitchFamily="66" charset="0"/>
              </a:rPr>
              <a:t> + q = 0 равна его второму коэффициенту p с противоположным знаком, а произведение – свободному члену q, т. е. x</a:t>
            </a:r>
            <a:r>
              <a:rPr lang="ru-RU" sz="2400" b="1" baseline="-25000" dirty="0">
                <a:latin typeface="Monotype Corsiva" pitchFamily="66" charset="0"/>
              </a:rPr>
              <a:t>1</a:t>
            </a:r>
            <a:r>
              <a:rPr lang="ru-RU" sz="2400" b="1" dirty="0">
                <a:latin typeface="Monotype Corsiva" pitchFamily="66" charset="0"/>
              </a:rPr>
              <a:t> + x</a:t>
            </a:r>
            <a:r>
              <a:rPr lang="ru-RU" sz="2400" b="1" baseline="-25000" dirty="0">
                <a:latin typeface="Monotype Corsiva" pitchFamily="66" charset="0"/>
              </a:rPr>
              <a:t>2</a:t>
            </a:r>
            <a:r>
              <a:rPr lang="ru-RU" sz="2400" b="1" dirty="0">
                <a:latin typeface="Monotype Corsiva" pitchFamily="66" charset="0"/>
              </a:rPr>
              <a:t> = – p и x</a:t>
            </a:r>
            <a:r>
              <a:rPr lang="ru-RU" sz="2400" b="1" baseline="-25000" dirty="0">
                <a:latin typeface="Monotype Corsiva" pitchFamily="66" charset="0"/>
              </a:rPr>
              <a:t>1</a:t>
            </a:r>
            <a:r>
              <a:rPr lang="ru-RU" sz="2400" b="1" dirty="0">
                <a:latin typeface="Monotype Corsiva" pitchFamily="66" charset="0"/>
              </a:rPr>
              <a:t> </a:t>
            </a:r>
            <a:r>
              <a:rPr lang="ru-RU" sz="2400" b="1" dirty="0" smtClean="0">
                <a:latin typeface="Monotype Corsiva" pitchFamily="66" charset="0"/>
              </a:rPr>
              <a:t>· x</a:t>
            </a:r>
            <a:r>
              <a:rPr lang="ru-RU" sz="2400" b="1" baseline="-25000" dirty="0" smtClean="0">
                <a:latin typeface="Monotype Corsiva" pitchFamily="66" charset="0"/>
              </a:rPr>
              <a:t>2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>
                <a:latin typeface="Monotype Corsiva" pitchFamily="66" charset="0"/>
              </a:rPr>
              <a:t>= q</a:t>
            </a:r>
          </a:p>
          <a:p>
            <a:endParaRPr lang="ru-RU" sz="2400" dirty="0">
              <a:latin typeface="Monotype Corsiva" pitchFamily="66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400" dirty="0">
                <a:latin typeface="Monotype Corsiva" pitchFamily="66" charset="0"/>
              </a:rPr>
              <a:t>Теорема Виета замечательна тем, что, не зная корней квадратного трехчлена, мы легко можем вычислить их сумму и произведение, то есть простейшие симметричные выражения x</a:t>
            </a:r>
            <a:r>
              <a:rPr lang="ru-RU" sz="2400" baseline="-25000" dirty="0">
                <a:latin typeface="Monotype Corsiva" pitchFamily="66" charset="0"/>
              </a:rPr>
              <a:t>1</a:t>
            </a:r>
            <a:r>
              <a:rPr lang="ru-RU" sz="2400" dirty="0">
                <a:latin typeface="Monotype Corsiva" pitchFamily="66" charset="0"/>
              </a:rPr>
              <a:t> + x</a:t>
            </a:r>
            <a:r>
              <a:rPr lang="ru-RU" sz="2400" baseline="-25000" dirty="0">
                <a:latin typeface="Monotype Corsiva" pitchFamily="66" charset="0"/>
              </a:rPr>
              <a:t>2</a:t>
            </a:r>
            <a:r>
              <a:rPr lang="ru-RU" sz="2400" dirty="0">
                <a:latin typeface="Monotype Corsiva" pitchFamily="66" charset="0"/>
              </a:rPr>
              <a:t> и x</a:t>
            </a:r>
            <a:r>
              <a:rPr lang="ru-RU" sz="2400" baseline="-25000" dirty="0">
                <a:latin typeface="Monotype Corsiva" pitchFamily="66" charset="0"/>
              </a:rPr>
              <a:t>1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smtClean="0">
                <a:latin typeface="Monotype Corsiva" pitchFamily="66" charset="0"/>
              </a:rPr>
              <a:t>· x</a:t>
            </a:r>
            <a:r>
              <a:rPr lang="ru-RU" sz="2400" baseline="-25000" dirty="0" smtClean="0">
                <a:latin typeface="Monotype Corsiva" pitchFamily="66" charset="0"/>
              </a:rPr>
              <a:t>2</a:t>
            </a:r>
            <a:r>
              <a:rPr lang="ru-RU" sz="2400" dirty="0">
                <a:latin typeface="Monotype Corsiva" pitchFamily="66" charset="0"/>
              </a:rPr>
              <a:t>. Так, еще не зная, как вычислить корни уравнения </a:t>
            </a:r>
            <a:endParaRPr lang="ru-RU" sz="2400" dirty="0" smtClean="0">
              <a:latin typeface="Monotype Corsiva" pitchFamily="66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400" dirty="0" smtClean="0">
                <a:latin typeface="Monotype Corsiva" pitchFamily="66" charset="0"/>
              </a:rPr>
              <a:t>x</a:t>
            </a:r>
            <a:r>
              <a:rPr lang="ru-RU" sz="2400" baseline="30000" dirty="0" smtClean="0">
                <a:latin typeface="Monotype Corsiva" pitchFamily="66" charset="0"/>
              </a:rPr>
              <a:t>2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>
                <a:latin typeface="Monotype Corsiva" pitchFamily="66" charset="0"/>
              </a:rPr>
              <a:t>– x – 1 = 0, мы, тем не менее, можем сказать, что их сумма должна быть равна 1, а произведение должно равняться –1</a:t>
            </a:r>
            <a:r>
              <a:rPr lang="ru-RU" sz="2400" dirty="0" smtClean="0">
                <a:latin typeface="Monotype Corsiva" pitchFamily="66" charset="0"/>
              </a:rPr>
              <a:t>.</a:t>
            </a:r>
            <a:endParaRPr lang="ru-RU" sz="24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266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Небеса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Arial Black/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а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TM03457452[[fn=Небесная]]</Template>
  <TotalTime>315</TotalTime>
  <Words>1276</Words>
  <Application>Microsoft Office PowerPoint</Application>
  <PresentationFormat>Произвольный</PresentationFormat>
  <Paragraphs>94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Небеса</vt:lpstr>
      <vt:lpstr>Слайд 1</vt:lpstr>
      <vt:lpstr>Слайд 2</vt:lpstr>
      <vt:lpstr>Слайд 3</vt:lpstr>
      <vt:lpstr>Слайд 4</vt:lpstr>
      <vt:lpstr>Биография И открытия</vt:lpstr>
      <vt:lpstr>Слайд 6</vt:lpstr>
      <vt:lpstr>Слайд 7</vt:lpstr>
      <vt:lpstr>Слайд 8</vt:lpstr>
      <vt:lpstr>Теорема Виета</vt:lpstr>
      <vt:lpstr>Применение теоремы виета</vt:lpstr>
      <vt:lpstr>Интересные факты</vt:lpstr>
      <vt:lpstr>Интересные факты</vt:lpstr>
      <vt:lpstr>Интересные факты</vt:lpstr>
      <vt:lpstr>ВЫВОДЫ</vt:lpstr>
      <vt:lpstr>Список использованной литературы и интернет-ресурсов.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Степанов</cp:lastModifiedBy>
  <cp:revision>30</cp:revision>
  <dcterms:created xsi:type="dcterms:W3CDTF">2016-01-24T18:02:27Z</dcterms:created>
  <dcterms:modified xsi:type="dcterms:W3CDTF">2017-01-16T05:38:30Z</dcterms:modified>
</cp:coreProperties>
</file>